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68" r:id="rId5"/>
    <p:sldId id="256" r:id="rId6"/>
    <p:sldId id="257" r:id="rId7"/>
    <p:sldId id="258" r:id="rId8"/>
    <p:sldId id="262" r:id="rId9"/>
    <p:sldId id="260" r:id="rId10"/>
    <p:sldId id="265" r:id="rId11"/>
    <p:sldId id="269" r:id="rId12"/>
    <p:sldId id="266" r:id="rId13"/>
    <p:sldId id="267" r:id="rId14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7451"/>
    <a:srgbClr val="685538"/>
    <a:srgbClr val="685438"/>
    <a:srgbClr val="836A48"/>
    <a:srgbClr val="69563B"/>
    <a:srgbClr val="816846"/>
    <a:srgbClr val="836A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E034EE-A4DC-4AA1-B796-E52FB0B577D4}" v="177" dt="2023-06-06T20:26:11.2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3115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499E70F0-AAEC-A9B5-65C5-29FC8F212D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61C1716D-9595-0B19-1590-D7789875C1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FD3EF-E5B9-43C2-88A8-BC48E4C3A75C}" type="datetimeFigureOut">
              <a:rPr lang="nl-BE" smtClean="0"/>
              <a:t>6/06/2023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9F0852C-060F-E695-D0F0-4776FECF6D7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837D5DB-34C0-BAA4-D4E2-57E89C00E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4AD7-96BC-40AE-96B6-7D39D89C5D9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754782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8DCD29-1730-4D01-A30B-2CDC99717333}" type="datetimeFigureOut">
              <a:rPr lang="nl-BE" smtClean="0"/>
              <a:t>6/06/2023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AD2AEB-DEC7-465A-95EF-9CB7324F752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7247489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PCB  = </a:t>
            </a:r>
            <a:r>
              <a:rPr lang="nl-BE" dirty="0" err="1"/>
              <a:t>whole</a:t>
            </a:r>
            <a:r>
              <a:rPr lang="nl-BE" dirty="0"/>
              <a:t> </a:t>
            </a:r>
            <a:r>
              <a:rPr lang="nl-BE" dirty="0" err="1"/>
              <a:t>process</a:t>
            </a:r>
            <a:r>
              <a:rPr lang="nl-BE" dirty="0"/>
              <a:t> </a:t>
            </a:r>
            <a:r>
              <a:rPr lang="nl-BE" dirty="0" err="1"/>
              <a:t>behind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making of </a:t>
            </a:r>
            <a:r>
              <a:rPr lang="nl-BE" dirty="0" err="1"/>
              <a:t>the</a:t>
            </a:r>
            <a:r>
              <a:rPr lang="nl-BE" dirty="0"/>
              <a:t> PCB</a:t>
            </a:r>
          </a:p>
          <a:p>
            <a:r>
              <a:rPr lang="nl-BE" dirty="0"/>
              <a:t>Case = idem pcb</a:t>
            </a:r>
          </a:p>
        </p:txBody>
      </p:sp>
    </p:spTree>
    <p:extLst>
      <p:ext uri="{BB962C8B-B14F-4D97-AF65-F5344CB8AC3E}">
        <p14:creationId xmlns:p14="http://schemas.microsoft.com/office/powerpoint/2010/main" val="4025801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45232-0CC0-434A-B45E-4BBBAF869926}" type="datetime1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651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7A72C-E309-48DF-9952-D0AB46A1EE79}" type="datetime1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58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BF0-46FF-4FB7-BC71-380FC2D0C867}" type="datetime1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7244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2176-8670-4251-BD45-7497A7A24395}" type="datetime1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21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03F6-895D-49F1-959F-7440DD18878F}" type="datetime1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522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41CFC-1116-4663-9EF5-386EF1ED3EBD}" type="datetime1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56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369A5-D8D7-4B1D-B445-7129EDE3181B}" type="datetime1">
              <a:rPr lang="en-US" smtClean="0"/>
              <a:t>6/6/2023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584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75AA4-EC16-4789-8DC5-8F8C6E6296A7}" type="datetime1">
              <a:rPr lang="en-US" smtClean="0"/>
              <a:t>6/6/2023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666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0A5B-11C3-47EC-87F4-76F430C97ECF}" type="datetime1">
              <a:rPr lang="en-US" smtClean="0"/>
              <a:t>6/6/2023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34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E5CEA-942B-4A7F-9D0C-241D2831D798}" type="datetime1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11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472B-060E-4753-9344-5D414E9360CC}" type="datetime1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129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21C50C91-B1B3-46C8-991E-101DE9E12CDE}" type="datetime1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‹nr.›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32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ibquotes.com/rick-cook/quote/lbl1x9h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7BAB60E1-3066-43D0-BDD2-96DC8AC58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A67FB93-E092-450C-8675-960F10D5C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6" descr="Mother Board">
            <a:extLst>
              <a:ext uri="{FF2B5EF4-FFF2-40B4-BE49-F238E27FC236}">
                <a16:creationId xmlns:a16="http://schemas.microsoft.com/office/drawing/2014/main" id="{6A26A699-EE44-EABC-CE93-9F4E8395A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5730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3881"/>
            <a:ext cx="804195" cy="0"/>
          </a:xfrm>
          <a:prstGeom prst="line">
            <a:avLst/>
          </a:prstGeom>
          <a:ln w="857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kstvak 4">
            <a:extLst>
              <a:ext uri="{FF2B5EF4-FFF2-40B4-BE49-F238E27FC236}">
                <a16:creationId xmlns:a16="http://schemas.microsoft.com/office/drawing/2014/main" id="{0A502422-601A-0331-C82B-9D42C7FA2F31}"/>
              </a:ext>
            </a:extLst>
          </p:cNvPr>
          <p:cNvSpPr txBox="1"/>
          <p:nvPr/>
        </p:nvSpPr>
        <p:spPr>
          <a:xfrm>
            <a:off x="3817619" y="1402940"/>
            <a:ext cx="4556761" cy="4052119"/>
          </a:xfrm>
          <a:prstGeom prst="ellipse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9000">
                <a:schemeClr val="tx1">
                  <a:lumMod val="75000"/>
                  <a:lumOff val="25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</a:gradFill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The three most dangerous things in the world are a programmer with a soldering iron, a hardware type with a program patch and a user with an idea.</a:t>
            </a:r>
          </a:p>
          <a:p>
            <a:pPr indent="-228600" algn="ctr">
              <a:lnSpc>
                <a:spcPct val="120000"/>
              </a:lnSpc>
              <a:spcAft>
                <a:spcPts val="600"/>
              </a:spcAft>
              <a:buFont typeface="Neue Haas Grotesk Text Pro" panose="020B0504020202020204" pitchFamily="34" charset="0"/>
              <a:buChar char="-"/>
            </a:pPr>
            <a:endParaRPr lang="en-US" dirty="0">
              <a:solidFill>
                <a:srgbClr val="FFFFFF"/>
              </a:solidFill>
            </a:endParaRPr>
          </a:p>
          <a:p>
            <a:pPr indent="-228600" algn="ctr">
              <a:lnSpc>
                <a:spcPct val="120000"/>
              </a:lnSpc>
              <a:spcAft>
                <a:spcPts val="600"/>
              </a:spcAft>
              <a:buFont typeface="Neue Haas Grotesk Text Pro" panose="020B0504020202020204" pitchFamily="34" charset="0"/>
              <a:buChar char="-"/>
            </a:pPr>
            <a:r>
              <a:rPr lang="en-US" dirty="0">
                <a:solidFill>
                  <a:srgbClr val="FFFFFF"/>
                </a:solidFill>
              </a:rPr>
              <a:t>Rick Cook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B9DAD17-2C3E-25BE-F66D-A98C5D994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3190" y="6389688"/>
            <a:ext cx="94029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19D7796-F675-488F-AC46-C88938C8035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617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E756C61-2BE1-A9C8-1D9F-945F5651B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-model 4">
                <a:extLst>
                  <a:ext uri="{FF2B5EF4-FFF2-40B4-BE49-F238E27FC236}">
                    <a16:creationId xmlns:a16="http://schemas.microsoft.com/office/drawing/2014/main" id="{93F15C83-820E-131C-3A03-29A909264E8F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504064671"/>
                  </p:ext>
                </p:extLst>
              </p:nvPr>
            </p:nvGraphicFramePr>
            <p:xfrm>
              <a:off x="525781" y="575310"/>
              <a:ext cx="11029348" cy="599694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1029348" cy="5996940"/>
                    </a:xfrm>
                    <a:prstGeom prst="rect">
                      <a:avLst/>
                    </a:prstGeom>
                  </am3d:spPr>
                  <am3d:camera>
                    <am3d:pos x="-908702" y="-674749" z="54821854"/>
                    <am3d:up dx="0" dy="36000000" dz="0"/>
                    <am3d:lookAt x="-908702" y="-674749" z="0"/>
                    <am3d:perspective fov="1769874"/>
                  </am3d:camera>
                  <am3d:trans>
                    <am3d:meterPerModelUnit n="5580481" d="1000000"/>
                    <am3d:preTrans dx="-17984933" dy="-9575369" dz="622650"/>
                    <am3d:scale>
                      <am3d:sx n="1000000" d="1000000"/>
                      <am3d:sy n="1000000" d="1000000"/>
                      <am3d:sz n="1000000" d="1000000"/>
                    </am3d:scale>
                    <am3d:rot ax="-3652194" ay="-12903" az="23181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-model 4">
                <a:extLst>
                  <a:ext uri="{FF2B5EF4-FFF2-40B4-BE49-F238E27FC236}">
                    <a16:creationId xmlns:a16="http://schemas.microsoft.com/office/drawing/2014/main" id="{93F15C83-820E-131C-3A03-29A909264E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5781" y="575310"/>
                <a:ext cx="11029348" cy="59969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3893220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7" presetClass="emph" presetSubtype="102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3d.view.rotation.x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0"/>
                            </p:stCondLst>
                            <p:childTnLst>
                              <p:par>
                                <p:cTn id="16" presetID="37" presetClass="emph" presetSubtype="1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1000"/>
                            </p:stCondLst>
                            <p:childTnLst>
                              <p:par>
                                <p:cTn id="19" presetID="60" presetClass="exit" presetSubtype="1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1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065"/>
                                          </p:val>
                                        </p:tav>
                                        <p:tav tm="6660">
                                          <p:val>
                                            <p:fltVal val="0.2543"/>
                                          </p:val>
                                        </p:tav>
                                        <p:tav tm="9990">
                                          <p:val>
                                            <p:fltVal val="0.5589"/>
                                          </p:val>
                                        </p:tav>
                                        <p:tav tm="13320">
                                          <p:val>
                                            <p:fltVal val="0.97"/>
                                          </p:val>
                                        </p:tav>
                                        <p:tav tm="16650">
                                          <p:val>
                                            <p:fltVal val="1.4787"/>
                                          </p:val>
                                        </p:tav>
                                        <p:tav tm="19970">
                                          <p:val>
                                            <p:fltVal val="2.0742"/>
                                          </p:val>
                                        </p:tav>
                                        <p:tav tm="23290">
                                          <p:val>
                                            <p:fltVal val="2.7492"/>
                                          </p:val>
                                        </p:tav>
                                        <p:tav tm="26620">
                                          <p:val>
                                            <p:fltVal val="3.4972"/>
                                          </p:val>
                                        </p:tav>
                                        <p:tav tm="29950">
                                          <p:val>
                                            <p:fltVal val="4.3074"/>
                                          </p:val>
                                        </p:tav>
                                        <p:tav tm="33280">
                                          <p:val>
                                            <p:fltVal val="5.1709"/>
                                          </p:val>
                                        </p:tav>
                                        <p:tav tm="36610">
                                          <p:val>
                                            <p:fltVal val="6.079"/>
                                          </p:val>
                                        </p:tav>
                                        <p:tav tm="39940">
                                          <p:val>
                                            <p:fltVal val="7.0227"/>
                                          </p:val>
                                        </p:tav>
                                        <p:tav tm="43270">
                                          <p:val>
                                            <p:fltVal val="7.9931"/>
                                          </p:val>
                                        </p:tav>
                                        <p:tav tm="46600">
                                          <p:val>
                                            <p:fltVal val="8.9815"/>
                                          </p:val>
                                        </p:tav>
                                        <p:tav tm="49930">
                                          <p:val>
                                            <p:fltVal val="9.979"/>
                                          </p:val>
                                        </p:tav>
                                        <p:tav tm="53250">
                                          <p:val>
                                            <p:fltVal val="10.9736"/>
                                          </p:val>
                                        </p:tav>
                                        <p:tav tm="56580">
                                          <p:val>
                                            <p:fltVal val="11.9626"/>
                                          </p:val>
                                        </p:tav>
                                        <p:tav tm="59900">
                                          <p:val>
                                            <p:fltVal val="12.9311"/>
                                          </p:val>
                                        </p:tav>
                                        <p:tav tm="63220">
                                          <p:val>
                                            <p:fltVal val="13.8735"/>
                                          </p:val>
                                        </p:tav>
                                        <p:tav tm="66540">
                                          <p:val>
                                            <p:fltVal val="14.781"/>
                                          </p:val>
                                        </p:tav>
                                        <p:tav tm="69870">
                                          <p:val>
                                            <p:fltVal val="15.6471"/>
                                          </p:val>
                                        </p:tav>
                                        <p:tav tm="73190">
                                          <p:val>
                                            <p:fltVal val="16.4581"/>
                                          </p:val>
                                        </p:tav>
                                        <p:tav tm="76510">
                                          <p:val>
                                            <p:fltVal val="17.2077"/>
                                          </p:val>
                                        </p:tav>
                                        <p:tav tm="79830">
                                          <p:val>
                                            <p:fltVal val="17.8872"/>
                                          </p:val>
                                        </p:tav>
                                        <p:tav tm="83160">
                                          <p:val>
                                            <p:fltVal val="18.4895"/>
                                          </p:val>
                                        </p:tav>
                                        <p:tav tm="86480">
                                          <p:val>
                                            <p:fltVal val="19.0021"/>
                                          </p:val>
                                        </p:tav>
                                        <p:tav tm="89800">
                                          <p:val>
                                            <p:fltVal val="19.4182"/>
                                          </p:val>
                                        </p:tav>
                                        <p:tav tm="93120">
                                          <p:val>
                                            <p:fltVal val="19.729"/>
                                          </p:val>
                                        </p:tav>
                                        <p:tav tm="96450">
                                          <p:val>
                                            <p:fltVal val="19.9261"/>
                                          </p:val>
                                        </p:tav>
                                        <p:tav tm="100000">
                                          <p:val>
                                            <p:fltVal val="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EEDA4E-73DB-2FF5-8FDD-F01845A74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6115" y="4633914"/>
            <a:ext cx="9958355" cy="663101"/>
          </a:xfrm>
        </p:spPr>
        <p:txBody>
          <a:bodyPr anchor="t">
            <a:normAutofit/>
          </a:bodyPr>
          <a:lstStyle/>
          <a:p>
            <a:r>
              <a:rPr lang="en-GB" sz="4000" dirty="0"/>
              <a:t>Creating</a:t>
            </a:r>
            <a:r>
              <a:rPr lang="nl-BE" sz="4000" dirty="0"/>
              <a:t> a soldering station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E1980FF-0ECD-FABC-4031-CEB4D71CCB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78" y="5329777"/>
            <a:ext cx="9836027" cy="734043"/>
          </a:xfrm>
        </p:spPr>
        <p:txBody>
          <a:bodyPr>
            <a:normAutofit/>
          </a:bodyPr>
          <a:lstStyle/>
          <a:p>
            <a:r>
              <a:rPr lang="nl-BE" dirty="0" err="1"/>
              <a:t>Presented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Samy Warnants</a:t>
            </a:r>
          </a:p>
        </p:txBody>
      </p:sp>
      <p:sp>
        <p:nvSpPr>
          <p:cNvPr id="10" name="Tijdelijke aanduiding voor dianummer 9">
            <a:extLst>
              <a:ext uri="{FF2B5EF4-FFF2-40B4-BE49-F238E27FC236}">
                <a16:creationId xmlns:a16="http://schemas.microsoft.com/office/drawing/2014/main" id="{F4E1AA65-AA95-77E7-FD09-5BCFA6457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08B5A22A-9C75-7063-C410-BD654365A1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286" r="2750" b="17788"/>
          <a:stretch/>
        </p:blipFill>
        <p:spPr>
          <a:xfrm>
            <a:off x="0" y="0"/>
            <a:ext cx="12192000" cy="4049869"/>
          </a:xfrm>
          <a:prstGeom prst="rect">
            <a:avLst/>
          </a:prstGeom>
        </p:spPr>
      </p:pic>
      <p:pic>
        <p:nvPicPr>
          <p:cNvPr id="12" name="Picture 2" descr="Hogeschool PXL">
            <a:extLst>
              <a:ext uri="{FF2B5EF4-FFF2-40B4-BE49-F238E27FC236}">
                <a16:creationId xmlns:a16="http://schemas.microsoft.com/office/drawing/2014/main" id="{445DC71F-8E26-75CA-51A9-1946D72AE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51066"/>
            <a:ext cx="1206934" cy="120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516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B5DEC3-A743-2D38-8B12-E2A91EAAC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79"/>
            <a:ext cx="10529560" cy="1225587"/>
          </a:xfrm>
        </p:spPr>
        <p:txBody>
          <a:bodyPr>
            <a:normAutofit/>
          </a:bodyPr>
          <a:lstStyle/>
          <a:p>
            <a:r>
              <a:rPr lang="en-GB" sz="4000"/>
              <a:t>Table</a:t>
            </a:r>
            <a:r>
              <a:rPr lang="nl-BE" sz="4000"/>
              <a:t> of contents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630A059-895D-0E1C-A634-536120822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684" y="2455816"/>
            <a:ext cx="5188110" cy="3830683"/>
          </a:xfrm>
        </p:spPr>
        <p:txBody>
          <a:bodyPr anchor="t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nl-BE" dirty="0"/>
              <a:t>How does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work</a:t>
            </a:r>
            <a:r>
              <a:rPr lang="nl-BE" dirty="0"/>
              <a:t>?</a:t>
            </a:r>
          </a:p>
          <a:p>
            <a:pPr marL="342900" indent="-342900">
              <a:buFont typeface="+mj-lt"/>
              <a:buAutoNum type="arabicPeriod"/>
            </a:pPr>
            <a:r>
              <a:rPr lang="nl-BE" dirty="0" err="1"/>
              <a:t>Process</a:t>
            </a:r>
            <a:r>
              <a:rPr lang="nl-BE" dirty="0"/>
              <a:t> summary</a:t>
            </a:r>
          </a:p>
          <a:p>
            <a:pPr marL="342900" indent="-342900">
              <a:buFont typeface="+mj-lt"/>
              <a:buAutoNum type="arabicPeriod"/>
            </a:pPr>
            <a:r>
              <a:rPr lang="nl-BE" dirty="0" err="1"/>
              <a:t>Problems</a:t>
            </a:r>
            <a:endParaRPr lang="nl-BE" dirty="0"/>
          </a:p>
          <a:p>
            <a:pPr marL="342900" indent="-342900">
              <a:buFont typeface="+mj-lt"/>
              <a:buAutoNum type="arabicPeriod"/>
            </a:pPr>
            <a:r>
              <a:rPr lang="nl-BE" dirty="0" err="1"/>
              <a:t>Conclusion</a:t>
            </a:r>
            <a:endParaRPr lang="nl-BE" dirty="0"/>
          </a:p>
          <a:p>
            <a:pPr marL="342900" indent="-342900">
              <a:buFont typeface="+mj-lt"/>
              <a:buAutoNum type="arabicPeriod"/>
            </a:pPr>
            <a:r>
              <a:rPr lang="nl-BE" dirty="0"/>
              <a:t>Sources</a:t>
            </a:r>
          </a:p>
          <a:p>
            <a:pPr marL="0" indent="0">
              <a:buNone/>
            </a:pPr>
            <a:endParaRPr lang="nl-BE" dirty="0"/>
          </a:p>
          <a:p>
            <a:pPr marL="342900" indent="-342900">
              <a:buFont typeface="+mj-lt"/>
              <a:buAutoNum type="arabicPeriod"/>
            </a:pPr>
            <a:endParaRPr lang="nl-BE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D23029FE-570C-6EE4-BDBF-ACC286664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19D7796-F675-488F-AC46-C88938C8035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15" name="Picture 2" descr="Hogeschool PXL">
            <a:extLst>
              <a:ext uri="{FF2B5EF4-FFF2-40B4-BE49-F238E27FC236}">
                <a16:creationId xmlns:a16="http://schemas.microsoft.com/office/drawing/2014/main" id="{AB9B829D-595F-1389-2DD0-149C31C26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51066"/>
            <a:ext cx="1206934" cy="120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3D-model 15">
                <a:extLst>
                  <a:ext uri="{FF2B5EF4-FFF2-40B4-BE49-F238E27FC236}">
                    <a16:creationId xmlns:a16="http://schemas.microsoft.com/office/drawing/2014/main" id="{B1289E90-A02D-9AFC-A152-CD5A291B82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7851436"/>
                  </p:ext>
                </p:extLst>
              </p:nvPr>
            </p:nvGraphicFramePr>
            <p:xfrm>
              <a:off x="4567621" y="1933034"/>
              <a:ext cx="6411261" cy="370465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6411261" cy="3704658"/>
                    </a:xfrm>
                    <a:prstGeom prst="rect">
                      <a:avLst/>
                    </a:prstGeom>
                  </am3d:spPr>
                  <am3d:camera>
                    <am3d:pos x="0" y="0" z="5482185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80481" d="1000000"/>
                    <am3d:preTrans dx="-17984933" dy="-9575369" dz="622650"/>
                    <am3d:scale>
                      <am3d:sx n="1000000" d="1000000"/>
                      <am3d:sy n="1000000" d="1000000"/>
                      <am3d:sz n="1000000" d="1000000"/>
                    </am3d:scale>
                    <am3d:rot ax="-1799678" ay="-1052021" az="59191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0481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3D-model 15">
                <a:extLst>
                  <a:ext uri="{FF2B5EF4-FFF2-40B4-BE49-F238E27FC236}">
                    <a16:creationId xmlns:a16="http://schemas.microsoft.com/office/drawing/2014/main" id="{B1289E90-A02D-9AFC-A152-CD5A291B82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67621" y="1933034"/>
                <a:ext cx="6411261" cy="370465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5989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D94F10-8A28-5D33-0AF9-6AE5DBCB6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3955718"/>
            <a:ext cx="5510372" cy="2339168"/>
          </a:xfrm>
        </p:spPr>
        <p:txBody>
          <a:bodyPr>
            <a:normAutofit/>
          </a:bodyPr>
          <a:lstStyle/>
          <a:p>
            <a:r>
              <a:rPr lang="nl-BE" sz="4000" dirty="0"/>
              <a:t>How does </a:t>
            </a:r>
            <a:r>
              <a:rPr lang="nl-BE" sz="4000" dirty="0" err="1"/>
              <a:t>it</a:t>
            </a:r>
            <a:r>
              <a:rPr lang="nl-BE" sz="4000" dirty="0"/>
              <a:t> </a:t>
            </a:r>
            <a:r>
              <a:rPr lang="nl-BE" sz="4000" dirty="0" err="1"/>
              <a:t>work</a:t>
            </a:r>
            <a:r>
              <a:rPr lang="nl-BE" sz="4000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CFAB8C4-A42C-D335-CB47-B06496198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3878825"/>
            <a:ext cx="3830218" cy="2430809"/>
          </a:xfrm>
        </p:spPr>
        <p:txBody>
          <a:bodyPr anchor="t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/>
              <a:t>Connect the cables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Select soldering iron mode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Confirm selection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Set the temperature</a:t>
            </a:r>
          </a:p>
        </p:txBody>
      </p:sp>
      <p:sp>
        <p:nvSpPr>
          <p:cNvPr id="19" name="Tijdelijke aanduiding voor dianummer 18">
            <a:extLst>
              <a:ext uri="{FF2B5EF4-FFF2-40B4-BE49-F238E27FC236}">
                <a16:creationId xmlns:a16="http://schemas.microsoft.com/office/drawing/2014/main" id="{EA7E3828-823A-729D-D833-D1B5AB30C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19D7796-F675-488F-AC46-C88938C8035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22" name="Afbeelding 21" descr="Afbeelding met elektronica, Elektronische engineering, Stroomkringonderdeel, Elektronisch onderdeel&#10;&#10;Automatisch gegenereerde beschrijving">
            <a:extLst>
              <a:ext uri="{FF2B5EF4-FFF2-40B4-BE49-F238E27FC236}">
                <a16:creationId xmlns:a16="http://schemas.microsoft.com/office/drawing/2014/main" id="{26B3C3C0-290A-8448-A9A9-A843AFFDDF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24" b="38158"/>
          <a:stretch/>
        </p:blipFill>
        <p:spPr bwMode="auto">
          <a:xfrm>
            <a:off x="20" y="1"/>
            <a:ext cx="12191980" cy="3428999"/>
          </a:xfrm>
          <a:prstGeom prst="rect">
            <a:avLst/>
          </a:prstGeom>
          <a:noFill/>
        </p:spPr>
      </p:pic>
      <p:pic>
        <p:nvPicPr>
          <p:cNvPr id="21" name="Picture 2" descr="Hogeschool PXL">
            <a:extLst>
              <a:ext uri="{FF2B5EF4-FFF2-40B4-BE49-F238E27FC236}">
                <a16:creationId xmlns:a16="http://schemas.microsoft.com/office/drawing/2014/main" id="{FE5E8EA8-CD04-5D82-E90B-9982D87D0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51066"/>
            <a:ext cx="1206934" cy="120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4634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BAB60E1-3066-43D0-BDD2-96DC8AC58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67FB93-E092-450C-8675-960F10D5C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F09BA820-1902-20ED-CF08-49F098156E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72" b="12928"/>
          <a:stretch/>
        </p:blipFill>
        <p:spPr bwMode="auto">
          <a:xfrm>
            <a:off x="20" y="10"/>
            <a:ext cx="12191979" cy="6857989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633C63C-7BD2-8D03-9AAC-CF69AE4AA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69848"/>
            <a:ext cx="10084271" cy="1820488"/>
          </a:xfrm>
        </p:spPr>
        <p:txBody>
          <a:bodyPr>
            <a:normAutofit/>
          </a:bodyPr>
          <a:lstStyle/>
          <a:p>
            <a:r>
              <a:rPr lang="nl-BE" sz="6000">
                <a:solidFill>
                  <a:srgbClr val="FFFFFF"/>
                </a:solidFill>
              </a:rPr>
              <a:t>Process summary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3881"/>
            <a:ext cx="804195" cy="0"/>
          </a:xfrm>
          <a:prstGeom prst="line">
            <a:avLst/>
          </a:prstGeom>
          <a:ln w="857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3092A7F-80D0-D5FD-BE8F-85AC0ABAC8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3001297"/>
            <a:ext cx="3695700" cy="2949676"/>
          </a:xfrm>
        </p:spPr>
        <p:txBody>
          <a:bodyPr anchor="b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nl-BE" dirty="0" err="1">
                <a:solidFill>
                  <a:srgbClr val="FFFFFF"/>
                </a:solidFill>
              </a:rPr>
              <a:t>Schematic</a:t>
            </a:r>
            <a:r>
              <a:rPr lang="nl-BE" dirty="0">
                <a:solidFill>
                  <a:srgbClr val="FFFFFF"/>
                </a:solidFill>
              </a:rPr>
              <a:t> </a:t>
            </a:r>
            <a:r>
              <a:rPr lang="nl-BE" dirty="0" err="1">
                <a:solidFill>
                  <a:srgbClr val="FFFFFF"/>
                </a:solidFill>
              </a:rPr>
              <a:t>creation</a:t>
            </a:r>
            <a:endParaRPr lang="nl-BE" dirty="0">
              <a:solidFill>
                <a:srgbClr val="FFFFFF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nl-BE" dirty="0">
                <a:solidFill>
                  <a:srgbClr val="FFFFFF"/>
                </a:solidFill>
              </a:rPr>
              <a:t>Component </a:t>
            </a:r>
            <a:r>
              <a:rPr lang="nl-BE" dirty="0" err="1">
                <a:solidFill>
                  <a:srgbClr val="FFFFFF"/>
                </a:solidFill>
              </a:rPr>
              <a:t>gathering</a:t>
            </a:r>
            <a:endParaRPr lang="nl-BE" dirty="0">
              <a:solidFill>
                <a:srgbClr val="FFFFFF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nl-BE" dirty="0">
                <a:solidFill>
                  <a:srgbClr val="FFFFFF"/>
                </a:solidFill>
              </a:rPr>
              <a:t>PCB</a:t>
            </a:r>
          </a:p>
          <a:p>
            <a:pPr marL="342900" indent="-342900">
              <a:buFont typeface="+mj-lt"/>
              <a:buAutoNum type="arabicPeriod"/>
            </a:pPr>
            <a:r>
              <a:rPr lang="nl-BE" dirty="0">
                <a:solidFill>
                  <a:srgbClr val="FFFFFF"/>
                </a:solidFill>
              </a:rPr>
              <a:t>Case</a:t>
            </a:r>
          </a:p>
          <a:p>
            <a:pPr marL="342900" indent="-342900">
              <a:buFont typeface="+mj-lt"/>
              <a:buAutoNum type="arabicPeriod"/>
            </a:pPr>
            <a:r>
              <a:rPr lang="nl-BE" dirty="0" err="1">
                <a:solidFill>
                  <a:srgbClr val="FFFFFF"/>
                </a:solidFill>
              </a:rPr>
              <a:t>Final</a:t>
            </a:r>
            <a:r>
              <a:rPr lang="nl-BE" dirty="0">
                <a:solidFill>
                  <a:srgbClr val="FFFFFF"/>
                </a:solidFill>
              </a:rPr>
              <a:t> </a:t>
            </a:r>
            <a:r>
              <a:rPr lang="nl-BE" dirty="0" err="1">
                <a:solidFill>
                  <a:srgbClr val="FFFFFF"/>
                </a:solidFill>
              </a:rPr>
              <a:t>assembly</a:t>
            </a:r>
            <a:endParaRPr lang="nl-BE" dirty="0">
              <a:solidFill>
                <a:srgbClr val="FFFFFF"/>
              </a:solidFill>
            </a:endParaRP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4222D99F-F2F3-E527-8C15-5FAAEB3DA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3190" y="6389688"/>
            <a:ext cx="94029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19D7796-F675-488F-AC46-C88938C8035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11" name="Picture 2" descr="Hogeschool PXL">
            <a:extLst>
              <a:ext uri="{FF2B5EF4-FFF2-40B4-BE49-F238E27FC236}">
                <a16:creationId xmlns:a16="http://schemas.microsoft.com/office/drawing/2014/main" id="{BE3A4A6E-BD5C-2590-D56D-97C1ED73B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51066"/>
            <a:ext cx="1206934" cy="120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706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9BA2B3-2EA9-05B0-239C-CC6C3F188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204" y="1091868"/>
            <a:ext cx="4147804" cy="2042160"/>
          </a:xfrm>
        </p:spPr>
        <p:txBody>
          <a:bodyPr>
            <a:normAutofit/>
          </a:bodyPr>
          <a:lstStyle/>
          <a:p>
            <a:r>
              <a:rPr lang="nl-BE" sz="4000"/>
              <a:t>Problems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E6463AF2-1D6F-629E-0408-721C1E364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232" y="3204755"/>
            <a:ext cx="4147804" cy="296604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nl-BE"/>
              <a:t>Misplaced mosfet</a:t>
            </a:r>
          </a:p>
          <a:p>
            <a:pPr marL="342900" indent="-342900">
              <a:buFont typeface="+mj-lt"/>
              <a:buAutoNum type="arabicPeriod"/>
            </a:pPr>
            <a:r>
              <a:rPr lang="nl-BE"/>
              <a:t>No 3D printer</a:t>
            </a:r>
          </a:p>
          <a:p>
            <a:pPr marL="342900" indent="-342900">
              <a:buFont typeface="+mj-lt"/>
              <a:buAutoNum type="arabicPeriod"/>
            </a:pPr>
            <a:r>
              <a:rPr lang="nl-BE"/>
              <a:t>3D print issues</a:t>
            </a:r>
          </a:p>
        </p:txBody>
      </p:sp>
      <p:sp>
        <p:nvSpPr>
          <p:cNvPr id="15" name="Tijdelijke aanduiding voor dianummer 14">
            <a:extLst>
              <a:ext uri="{FF2B5EF4-FFF2-40B4-BE49-F238E27FC236}">
                <a16:creationId xmlns:a16="http://schemas.microsoft.com/office/drawing/2014/main" id="{712F9A11-2344-B741-BD1D-E677AB76B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19D7796-F675-488F-AC46-C88938C8035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13" name="Afbeelding 12" descr="Afbeelding met tekst, kaart, schermopname, diagram&#10;&#10;Automatisch gegenereerde beschrijving">
            <a:extLst>
              <a:ext uri="{FF2B5EF4-FFF2-40B4-BE49-F238E27FC236}">
                <a16:creationId xmlns:a16="http://schemas.microsoft.com/office/drawing/2014/main" id="{EE643508-822E-341A-A68A-8AF4E8C5E8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52" t="65879" r="63487" b="15259"/>
          <a:stretch/>
        </p:blipFill>
        <p:spPr bwMode="auto">
          <a:xfrm>
            <a:off x="7308677" y="1143000"/>
            <a:ext cx="3067023" cy="5143500"/>
          </a:xfrm>
          <a:prstGeom prst="rect">
            <a:avLst/>
          </a:prstGeom>
          <a:noFill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2" descr="Hogeschool PXL">
            <a:extLst>
              <a:ext uri="{FF2B5EF4-FFF2-40B4-BE49-F238E27FC236}">
                <a16:creationId xmlns:a16="http://schemas.microsoft.com/office/drawing/2014/main" id="{1CC35A86-E22D-23D9-0A19-B964C04E4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0442"/>
            <a:ext cx="1206934" cy="120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805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1AF3C952-2BFF-7181-E594-38D4F1BE52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8266" r="11289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AEEDA4E-73DB-2FF5-8FDD-F01845A74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41200" y="2980489"/>
            <a:ext cx="9958356" cy="2050908"/>
          </a:xfrm>
        </p:spPr>
        <p:txBody>
          <a:bodyPr anchor="t">
            <a:normAutofit/>
          </a:bodyPr>
          <a:lstStyle/>
          <a:p>
            <a:r>
              <a:rPr lang="nl-BE" sz="4000" dirty="0" err="1">
                <a:solidFill>
                  <a:srgbClr val="FFFFFF"/>
                </a:solidFill>
              </a:rPr>
              <a:t>Conclusion</a:t>
            </a:r>
            <a:endParaRPr lang="nl-BE" sz="4000" dirty="0">
              <a:solidFill>
                <a:srgbClr val="FFFFFF"/>
              </a:solidFill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3237A2-BBA4-77DB-BF96-06144180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>
                <a:solidFill>
                  <a:schemeClr val="bg1"/>
                </a:solidFill>
              </a:rPr>
              <a:t>7</a:t>
            </a:fld>
            <a:endParaRPr lang="en-US" sz="200" dirty="0">
              <a:solidFill>
                <a:schemeClr val="bg1"/>
              </a:solidFill>
            </a:endParaRPr>
          </a:p>
        </p:txBody>
      </p:sp>
      <p:pic>
        <p:nvPicPr>
          <p:cNvPr id="1026" name="Picture 2" descr="Hogeschool PXL">
            <a:extLst>
              <a:ext uri="{FF2B5EF4-FFF2-40B4-BE49-F238E27FC236}">
                <a16:creationId xmlns:a16="http://schemas.microsoft.com/office/drawing/2014/main" id="{953E4764-406E-5FAE-C4B4-6486381372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0442"/>
            <a:ext cx="1206934" cy="120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8762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0E4DC3-CDA7-EF2E-D404-4487FC182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Sources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43C0E24-0BD0-FE3A-B02E-D8DC28BF3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hlinkClick r:id="rId2"/>
              </a:rPr>
              <a:t>https://libquotes.com/rick-cook/quote/lbl1x9h</a:t>
            </a:r>
            <a:endParaRPr lang="nl-BE" dirty="0"/>
          </a:p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99A2A16-28B8-38A8-BDBC-3B71174F7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34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64D7C3E-FBF2-69C2-9A8A-5D8FAD0BB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-model 4">
                <a:extLst>
                  <a:ext uri="{FF2B5EF4-FFF2-40B4-BE49-F238E27FC236}">
                    <a16:creationId xmlns:a16="http://schemas.microsoft.com/office/drawing/2014/main" id="{06D02413-45BE-EED4-E339-6F80959BFB8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435716607"/>
                  </p:ext>
                </p:extLst>
              </p:nvPr>
            </p:nvGraphicFramePr>
            <p:xfrm rot="5400000">
              <a:off x="4168574" y="-767399"/>
              <a:ext cx="3713252" cy="8392799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3713252" cy="8392799"/>
                    </a:xfrm>
                    <a:prstGeom prst="rect">
                      <a:avLst/>
                    </a:prstGeom>
                  </am3d:spPr>
                  <am3d:camera>
                    <am3d:pos x="-60122" y="-61554" z="60621949"/>
                    <am3d:up dx="0" dy="36000000" dz="0"/>
                    <am3d:lookAt x="-60122" y="-61554" z="0"/>
                    <am3d:perspective fov="3494809"/>
                  </am3d:camera>
                  <am3d:trans>
                    <am3d:meterPerModelUnit n="3921" d="1000000"/>
                    <am3d:preTrans dx="-82575" dy="0" dz="-3709214"/>
                    <am3d:scale>
                      <am3d:sx n="1000000" d="1000000"/>
                      <am3d:sy n="1000000" d="1000000"/>
                      <am3d:sz n="1000000" d="1000000"/>
                    </am3d:scale>
                    <am3d:rot ax="-843299" ay="-5103180" az="840281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-model 4">
                <a:extLst>
                  <a:ext uri="{FF2B5EF4-FFF2-40B4-BE49-F238E27FC236}">
                    <a16:creationId xmlns:a16="http://schemas.microsoft.com/office/drawing/2014/main" id="{06D02413-45BE-EED4-E339-6F80959BFB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5400000">
                <a:off x="4168574" y="-767399"/>
                <a:ext cx="3713252" cy="8392799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kstvak 5">
            <a:extLst>
              <a:ext uri="{FF2B5EF4-FFF2-40B4-BE49-F238E27FC236}">
                <a16:creationId xmlns:a16="http://schemas.microsoft.com/office/drawing/2014/main" id="{C0F401CE-FC49-297C-6E45-A438C24437AC}"/>
              </a:ext>
            </a:extLst>
          </p:cNvPr>
          <p:cNvSpPr txBox="1"/>
          <p:nvPr/>
        </p:nvSpPr>
        <p:spPr>
          <a:xfrm>
            <a:off x="3291840" y="678180"/>
            <a:ext cx="5104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BE" dirty="0" err="1">
                <a:solidFill>
                  <a:schemeClr val="bg1"/>
                </a:solidFill>
              </a:rPr>
              <a:t>Purely</a:t>
            </a:r>
            <a:r>
              <a:rPr lang="nl-BE" dirty="0">
                <a:solidFill>
                  <a:schemeClr val="bg1"/>
                </a:solidFill>
              </a:rPr>
              <a:t> as a showcase </a:t>
            </a:r>
            <a:r>
              <a:rPr lang="nl-BE" dirty="0" err="1">
                <a:solidFill>
                  <a:schemeClr val="bg1"/>
                </a:solidFill>
              </a:rPr>
              <a:t>not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with</a:t>
            </a:r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err="1">
                <a:solidFill>
                  <a:schemeClr val="bg1"/>
                </a:solidFill>
              </a:rPr>
              <a:t>the</a:t>
            </a:r>
            <a:r>
              <a:rPr lang="nl-BE" dirty="0">
                <a:solidFill>
                  <a:schemeClr val="bg1"/>
                </a:solidFill>
              </a:rPr>
              <a:t> PowerPoint</a:t>
            </a:r>
          </a:p>
        </p:txBody>
      </p:sp>
    </p:spTree>
    <p:extLst>
      <p:ext uri="{BB962C8B-B14F-4D97-AF65-F5344CB8AC3E}">
        <p14:creationId xmlns:p14="http://schemas.microsoft.com/office/powerpoint/2010/main" val="1389589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42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60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7" presetClass="emph" presetSubtype="102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25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3d.view.rotation.x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8000"/>
                            </p:stCondLst>
                            <p:childTnLst>
                              <p:par>
                                <p:cTn id="27" presetID="60" presetClass="exit" presetSubtype="1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9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065"/>
                                          </p:val>
                                        </p:tav>
                                        <p:tav tm="6660">
                                          <p:val>
                                            <p:fltVal val="0.2543"/>
                                          </p:val>
                                        </p:tav>
                                        <p:tav tm="9990">
                                          <p:val>
                                            <p:fltVal val="0.5589"/>
                                          </p:val>
                                        </p:tav>
                                        <p:tav tm="13320">
                                          <p:val>
                                            <p:fltVal val="0.97"/>
                                          </p:val>
                                        </p:tav>
                                        <p:tav tm="16650">
                                          <p:val>
                                            <p:fltVal val="1.4787"/>
                                          </p:val>
                                        </p:tav>
                                        <p:tav tm="19970">
                                          <p:val>
                                            <p:fltVal val="2.0742"/>
                                          </p:val>
                                        </p:tav>
                                        <p:tav tm="23290">
                                          <p:val>
                                            <p:fltVal val="2.7492"/>
                                          </p:val>
                                        </p:tav>
                                        <p:tav tm="26620">
                                          <p:val>
                                            <p:fltVal val="3.4972"/>
                                          </p:val>
                                        </p:tav>
                                        <p:tav tm="29950">
                                          <p:val>
                                            <p:fltVal val="4.3074"/>
                                          </p:val>
                                        </p:tav>
                                        <p:tav tm="33280">
                                          <p:val>
                                            <p:fltVal val="5.1709"/>
                                          </p:val>
                                        </p:tav>
                                        <p:tav tm="36610">
                                          <p:val>
                                            <p:fltVal val="6.079"/>
                                          </p:val>
                                        </p:tav>
                                        <p:tav tm="39940">
                                          <p:val>
                                            <p:fltVal val="7.0227"/>
                                          </p:val>
                                        </p:tav>
                                        <p:tav tm="43270">
                                          <p:val>
                                            <p:fltVal val="7.9931"/>
                                          </p:val>
                                        </p:tav>
                                        <p:tav tm="46600">
                                          <p:val>
                                            <p:fltVal val="8.9815"/>
                                          </p:val>
                                        </p:tav>
                                        <p:tav tm="49930">
                                          <p:val>
                                            <p:fltVal val="9.979"/>
                                          </p:val>
                                        </p:tav>
                                        <p:tav tm="53250">
                                          <p:val>
                                            <p:fltVal val="10.9736"/>
                                          </p:val>
                                        </p:tav>
                                        <p:tav tm="56580">
                                          <p:val>
                                            <p:fltVal val="11.9626"/>
                                          </p:val>
                                        </p:tav>
                                        <p:tav tm="59900">
                                          <p:val>
                                            <p:fltVal val="12.9311"/>
                                          </p:val>
                                        </p:tav>
                                        <p:tav tm="63220">
                                          <p:val>
                                            <p:fltVal val="13.8735"/>
                                          </p:val>
                                        </p:tav>
                                        <p:tav tm="66540">
                                          <p:val>
                                            <p:fltVal val="14.781"/>
                                          </p:val>
                                        </p:tav>
                                        <p:tav tm="69870">
                                          <p:val>
                                            <p:fltVal val="15.6471"/>
                                          </p:val>
                                        </p:tav>
                                        <p:tav tm="73190">
                                          <p:val>
                                            <p:fltVal val="16.4581"/>
                                          </p:val>
                                        </p:tav>
                                        <p:tav tm="76510">
                                          <p:val>
                                            <p:fltVal val="17.2077"/>
                                          </p:val>
                                        </p:tav>
                                        <p:tav tm="79830">
                                          <p:val>
                                            <p:fltVal val="17.8872"/>
                                          </p:val>
                                        </p:tav>
                                        <p:tav tm="83160">
                                          <p:val>
                                            <p:fltVal val="18.4895"/>
                                          </p:val>
                                        </p:tav>
                                        <p:tav tm="86480">
                                          <p:val>
                                            <p:fltVal val="19.0021"/>
                                          </p:val>
                                        </p:tav>
                                        <p:tav tm="89800">
                                          <p:val>
                                            <p:fltVal val="19.4182"/>
                                          </p:val>
                                        </p:tav>
                                        <p:tav tm="93120">
                                          <p:val>
                                            <p:fltVal val="19.729"/>
                                          </p:val>
                                        </p:tav>
                                        <p:tav tm="96450">
                                          <p:val>
                                            <p:fltVal val="19.9261"/>
                                          </p:val>
                                        </p:tav>
                                        <p:tav tm="100000">
                                          <p:val>
                                            <p:fltVal val="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0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1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theme/theme1.xml><?xml version="1.0" encoding="utf-8"?>
<a:theme xmlns:a="http://schemas.openxmlformats.org/drawingml/2006/main" name="BjornVTI">
  <a:themeElements>
    <a:clrScheme name="Bjorn">
      <a:dk1>
        <a:sysClr val="windowText" lastClr="000000"/>
      </a:dk1>
      <a:lt1>
        <a:sysClr val="window" lastClr="FFFFFF"/>
      </a:lt1>
      <a:dk2>
        <a:srgbClr val="252747"/>
      </a:dk2>
      <a:lt2>
        <a:srgbClr val="ECE4E9"/>
      </a:lt2>
      <a:accent1>
        <a:srgbClr val="736EB6"/>
      </a:accent1>
      <a:accent2>
        <a:srgbClr val="AB5991"/>
      </a:accent2>
      <a:accent3>
        <a:srgbClr val="AC9F39"/>
      </a:accent3>
      <a:accent4>
        <a:srgbClr val="756029"/>
      </a:accent4>
      <a:accent5>
        <a:srgbClr val="E87850"/>
      </a:accent5>
      <a:accent6>
        <a:srgbClr val="C6922A"/>
      </a:accent6>
      <a:hlink>
        <a:srgbClr val="736EB6"/>
      </a:hlink>
      <a:folHlink>
        <a:srgbClr val="AB5991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7866BFE135A1447B7C114702E1BB2BA" ma:contentTypeVersion="2" ma:contentTypeDescription="Een nieuw document maken." ma:contentTypeScope="" ma:versionID="e0c6f5df9d2157cbf7c4f67632f94c34">
  <xsd:schema xmlns:xsd="http://www.w3.org/2001/XMLSchema" xmlns:xs="http://www.w3.org/2001/XMLSchema" xmlns:p="http://schemas.microsoft.com/office/2006/metadata/properties" xmlns:ns3="9391cf08-5b4c-4571-932d-8010f76695ef" targetNamespace="http://schemas.microsoft.com/office/2006/metadata/properties" ma:root="true" ma:fieldsID="8ebc5140549629aaad2ad1155343ac97" ns3:_="">
    <xsd:import namespace="9391cf08-5b4c-4571-932d-8010f76695e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91cf08-5b4c-4571-932d-8010f76695e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E0B2B0A-CF9B-48A3-94C2-47E765A873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391cf08-5b4c-4571-932d-8010f76695e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C335C9F-1119-4CAB-B4AB-0F762D451C6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CBE5E4-73CC-4BBE-A42B-40FC39B62335}">
  <ds:schemaRefs>
    <ds:schemaRef ds:uri="9391cf08-5b4c-4571-932d-8010f76695ef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</TotalTime>
  <Words>135</Words>
  <Application>Microsoft Office PowerPoint</Application>
  <PresentationFormat>Breedbeeld</PresentationFormat>
  <Paragraphs>43</Paragraphs>
  <Slides>10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4" baseType="lpstr">
      <vt:lpstr>Arial</vt:lpstr>
      <vt:lpstr>Calibri</vt:lpstr>
      <vt:lpstr>Neue Haas Grotesk Text Pro</vt:lpstr>
      <vt:lpstr>BjornVTI</vt:lpstr>
      <vt:lpstr>PowerPoint-presentatie</vt:lpstr>
      <vt:lpstr>Creating a soldering station</vt:lpstr>
      <vt:lpstr>Table of contents</vt:lpstr>
      <vt:lpstr>How does it work?</vt:lpstr>
      <vt:lpstr>Process summary</vt:lpstr>
      <vt:lpstr>Problems</vt:lpstr>
      <vt:lpstr>Conclusion</vt:lpstr>
      <vt:lpstr>Sources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a soldering station</dc:title>
  <dc:creator>Samy Warnants</dc:creator>
  <cp:lastModifiedBy>Samy Warnants</cp:lastModifiedBy>
  <cp:revision>2</cp:revision>
  <dcterms:created xsi:type="dcterms:W3CDTF">2023-06-06T16:42:19Z</dcterms:created>
  <dcterms:modified xsi:type="dcterms:W3CDTF">2023-06-06T20:30:25Z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0x01010057866BFE135A1447B7C114702E1BB2BA</vt:lpwstr>
  </property>
</Properties>
</file>

<file path=docProps/thumbnail.jpeg>
</file>